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24384000" cy="13716000"/>
  <p:notesSz cx="6858000" cy="9144000"/>
  <p:embeddedFontLst>
    <p:embeddedFont>
      <p:font typeface="paybooc Bold"/>
      <p:bold r:id="rId12"/>
    </p:embeddedFont>
    <p:embeddedFont>
      <p:font typeface="paybooc Medium"/>
      <p:bold r:id="rId13"/>
    </p:embeddedFont>
    <p:embeddedFont>
      <p:font typeface="Noto Sans CJK KR DemiLight"/>
      <p:regular r:id="rId14"/>
    </p:embeddedFont>
    <p:embeddedFont>
      <p:font typeface="paybooc ExtraBold"/>
      <p:bold r:id="rId15"/>
    </p:embeddedFont>
    <p:embeddedFont>
      <p:font typeface="Pretendard Regular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.fntdata" Type="http://schemas.openxmlformats.org/officeDocument/2006/relationships/font"/><Relationship Id="rId13" Target="fonts/font2.fntdata" Type="http://schemas.openxmlformats.org/officeDocument/2006/relationships/font"/><Relationship Id="rId14" Target="fonts/font3.fntdata" Type="http://schemas.openxmlformats.org/officeDocument/2006/relationships/font"/><Relationship Id="rId15" Target="fonts/font4.fntdata" Type="http://schemas.openxmlformats.org/officeDocument/2006/relationships/font"/><Relationship Id="rId16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0" y="8674100"/>
            <a:ext cx="15760700" cy="88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70400" y="8902700"/>
            <a:ext cx="15443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경성대학교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소프트웨어학과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 |   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강동협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 |    2021563001  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2300" y="5575300"/>
            <a:ext cx="18072100" cy="2451100"/>
          </a:xfrm>
          <a:prstGeom prst="rect">
            <a:avLst/>
          </a:prstGeom>
        </p:spPr>
        <p:txBody>
          <a:bodyPr anchor="t" rtlCol="false" lIns="0" tIns="77046" rIns="0" bIns="0"/>
          <a:lstStyle/>
          <a:p>
            <a:pPr algn="ctr" lvl="0">
              <a:lnSpc>
                <a:spcPct val="107899"/>
              </a:lnSpc>
            </a:pPr>
            <a:r>
              <a:rPr lang="en-US" sz="12133" b="false" i="false" u="none" strike="noStrike">
                <a:solidFill>
                  <a:srgbClr val="90A4A5"/>
                </a:solidFill>
                <a:latin typeface="paybooc Medium"/>
              </a:rPr>
              <a:t>13,14, 15</a:t>
            </a:r>
            <a:r>
              <a:rPr lang="ko-KR" sz="12133" b="false" i="false" u="none" strike="noStrike">
                <a:solidFill>
                  <a:srgbClr val="90A4A5"/>
                </a:solidFill>
                <a:ea typeface="paybooc Medium"/>
              </a:rPr>
              <a:t>주차</a:t>
            </a:r>
            <a:r>
              <a:rPr lang="en-US" sz="12133" b="false" i="false" u="none" strike="noStrike">
                <a:solidFill>
                  <a:srgbClr val="90A4A5"/>
                </a:solidFill>
                <a:latin typeface="paybooc Medium"/>
              </a:rPr>
              <a:t> </a:t>
            </a:r>
            <a:r>
              <a:rPr lang="ko-KR" sz="12133" b="false" i="false" u="none" strike="noStrike">
                <a:solidFill>
                  <a:srgbClr val="90A4A5"/>
                </a:solidFill>
                <a:ea typeface="paybooc Medium"/>
              </a:rPr>
              <a:t>과제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7700" y="990600"/>
            <a:ext cx="180213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en" sz="2400" b="false" i="false" u="none" strike="noStrike" spc="240">
                <a:solidFill>
                  <a:srgbClr val="FFFFFF"/>
                </a:solidFill>
                <a:latin typeface="paybooc Bold"/>
              </a:rPr>
              <a:t>Ecole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86000" y="4470400"/>
            <a:ext cx="9664700" cy="129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87800" y="52705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latin typeface="Noto Sans CJK KR DemiLight"/>
              </a:rPr>
              <a:t>1463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11600" y="45593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정수를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1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로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만들기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17800" y="47879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5100" y="2527300"/>
            <a:ext cx="8813800" cy="1181100"/>
          </a:xfrm>
          <a:prstGeom prst="rect">
            <a:avLst/>
          </a:prstGeom>
        </p:spPr>
        <p:txBody>
          <a:bodyPr anchor="t" rtlCol="false" lIns="0" tIns="84667" rIns="0" bIns="0"/>
          <a:lstStyle/>
          <a:p>
            <a:pPr algn="ctr" lvl="0">
              <a:lnSpc>
                <a:spcPct val="99600"/>
              </a:lnSpc>
            </a:pPr>
            <a:r>
              <a:rPr lang="en" sz="6666" b="false" i="false" u="none" strike="noStrike">
                <a:solidFill>
                  <a:srgbClr val="373737"/>
                </a:solidFill>
                <a:latin typeface="paybooc ExtraBold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87700" y="990600"/>
            <a:ext cx="180213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en" sz="2400" b="false" i="false" u="none" strike="noStrike" spc="240">
                <a:solidFill>
                  <a:srgbClr val="FFFFFF"/>
                </a:solidFill>
                <a:latin typeface="paybooc Bold"/>
              </a:rPr>
              <a:t>Ecole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1400" y="5943600"/>
            <a:ext cx="9664700" cy="129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013200" y="67437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최소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공통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37000" y="60325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최소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공통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조상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43200" y="62611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02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24100" y="7416800"/>
            <a:ext cx="9664700" cy="1295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025900" y="82169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최소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공통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49700" y="75057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최소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공통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조상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55900" y="7734300"/>
            <a:ext cx="11430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03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8890000"/>
            <a:ext cx="9664700" cy="12954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4000500" y="96901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24300" y="89789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이항계수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30500" y="92075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04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24100" y="10363200"/>
            <a:ext cx="9664700" cy="129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4025900" y="111633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49700" y="104521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이항계수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55900" y="106807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05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34900" y="4470400"/>
            <a:ext cx="9664700" cy="129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4236700" y="52705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160500" y="45593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다리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놓기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66700" y="47879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06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22200" y="5943600"/>
            <a:ext cx="9664700" cy="12954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4224000" y="67437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47800" y="60325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순열의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순서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54000" y="62611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07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34900" y="7416800"/>
            <a:ext cx="9664700" cy="12954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4236700" y="82169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160500" y="75057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사전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찾기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66700" y="77343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08</a:t>
            </a:r>
          </a:p>
        </p:txBody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34900" y="8966200"/>
            <a:ext cx="9664700" cy="1295400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14236700" y="97790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160500" y="90678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순열의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순서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966700" y="9296400"/>
            <a:ext cx="1155700" cy="8128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09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47600" y="10439400"/>
            <a:ext cx="9664700" cy="12954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14249400" y="112522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latin typeface="Noto Sans CJK KR DemiLight"/>
              </a:rPr>
              <a:t>11758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173200" y="105410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선분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방향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979400" y="10769600"/>
            <a:ext cx="1155700" cy="8128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선분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방향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9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3073400"/>
            <a:ext cx="10604500" cy="4965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8255000"/>
            <a:ext cx="9664700" cy="1930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96900" y="5549900"/>
            <a:ext cx="9029700" cy="2438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71300" y="8255000"/>
            <a:ext cx="10655300" cy="3556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87400" y="3073400"/>
            <a:ext cx="81153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000" y="3251200"/>
            <a:ext cx="12153900" cy="8534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import sys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좌표를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x1, y1 = map(int, sys.stdin.readline().split())
x2, y2 = map(int, sys.stdin.readline().split())
x3, y3 = map(int, sys.stdin.readline().split())
# CCW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공식을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외적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cross_product = (x1 * y2 + x2 * y3 + x3 * y1) - (x2 * y1 + x3 * y2 + x1 * y3)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외적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값의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부호에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if cross_product &gt; 0: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양수이면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반시계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방향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    print(1)
elif cross_product &lt; 0: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음수이면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방향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    print(-1)
else:
    # 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일직선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    print(0)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95500" y="2870200"/>
            <a:ext cx="10198100" cy="9817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java.util.StringTokenizer;
public class Main {
    public static void main(String[] args) throws IOException {
        BufferedReader br = new BufferedReader(new InputStreamReader(System.in));
        StringTokenizer st;
</a:t>
            </a:r>
          </a:p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좌표를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st = new StringTokenizer(br.readLine());
long x1 = Long.parseLong(st.nextToken());
long y1 = Long.parseLong(st.nextToken());
st = new StringTokenizer(br.readLine());
long x2 = Long.parseLong(st.nextToken());
long y2 = Long.parseLong(st.nextToken());
st = new StringTokenizer(br.readLine());
long x3 = Long.parseLong(st.nextToken());
long y3 = Long.parseLong(st.nextToken());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17300" y="3251200"/>
            <a:ext cx="10198100" cy="768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// CCW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공식을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외적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좌표의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범위가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10,000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곱셈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범위를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넘을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long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long cross_product = (x1 * y2 + x2 * y3 + x3 * y1) - (x2 * y1 + x3 * y2 + x1 * y3);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외적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값의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부호에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if (cross_product &gt; 0) {
System.out.println(1);
} else if (cross_product &lt; 0) {
System.out.println(-1);
} else {
System.out.println(0);
}
}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46300" y="3556000"/>
            <a:ext cx="8318500" cy="7251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const fs = require('fs');
const input = fs.readFileSync('/dev/stdin').toString().trim().split('\n');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읽어와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줄바꿈을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[x1, y1] = input[0].split(' ').map(Number);
const [x2, y2] = input[1].split(' ').map(Number);
const [x3, y3] = input[2].split(' ').map(Number);
// 3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줄에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걸쳐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들어오는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좌표를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파싱하여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변수에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할당합니다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result = (x1 * y2 + x2 * y3 + x3 * y1) - (x2 * y1 + x3 * y2 + x1 * y3);
// CCW(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외적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공식을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// (x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좌표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*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좌표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합에서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(y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좌표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*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좌표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합을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뺍니다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01400" y="3556000"/>
            <a:ext cx="107823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if (result &gt; 0) {
console.log(1);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양수이면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반시계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방향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(Counter Clockwise)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 else if (result &lt; 0) {
console.log(-1);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음수이면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방향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(Clockwise)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 else {
console.log(0);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점은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일직선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